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3" roundtripDataSignature="AMtx7mglupX3H6b0uTRwucxvmRC2j4pm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customschemas.google.com/relationships/presentationmetadata" Target="meta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7" name="Google Shape;297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8" name="Google Shape;298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0" name="Google Shape;13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" name="Google Shape;142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3" name="Google Shape;14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9"/>
          <p:cNvSpPr txBox="1"/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8"/>
          <p:cNvSpPr txBox="1"/>
          <p:nvPr>
            <p:ph type="title"/>
          </p:nvPr>
        </p:nvSpPr>
        <p:spPr>
          <a:xfrm>
            <a:off x="457201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48"/>
          <p:cNvSpPr txBox="1"/>
          <p:nvPr>
            <p:ph idx="1" type="body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6" name="Google Shape;76;p48"/>
          <p:cNvSpPr txBox="1"/>
          <p:nvPr>
            <p:ph idx="2" type="body"/>
          </p:nvPr>
        </p:nvSpPr>
        <p:spPr>
          <a:xfrm>
            <a:off x="457201" y="1435102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7" name="Google Shape;77;p4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4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4" name="Google Shape;84;p4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4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4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50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5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5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5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1"/>
          <p:cNvSpPr txBox="1"/>
          <p:nvPr>
            <p:ph type="title"/>
          </p:nvPr>
        </p:nvSpPr>
        <p:spPr>
          <a:xfrm rot="5400000">
            <a:off x="4732338" y="2171703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51"/>
          <p:cNvSpPr txBox="1"/>
          <p:nvPr>
            <p:ph idx="1" type="body"/>
          </p:nvPr>
        </p:nvSpPr>
        <p:spPr>
          <a:xfrm rot="5400000">
            <a:off x="541338" y="190502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5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5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5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1"/>
          <p:cNvSpPr txBox="1"/>
          <p:nvPr>
            <p:ph idx="1" type="body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41"/>
          <p:cNvSpPr txBox="1"/>
          <p:nvPr>
            <p:ph idx="2" type="body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over Content" type="txOverObj">
  <p:cSld name="TEXT_OVER_OBJEC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2"/>
          <p:cNvSpPr txBox="1"/>
          <p:nvPr>
            <p:ph type="title"/>
          </p:nvPr>
        </p:nvSpPr>
        <p:spPr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2"/>
          <p:cNvSpPr txBox="1"/>
          <p:nvPr>
            <p:ph idx="1" type="body"/>
          </p:nvPr>
        </p:nvSpPr>
        <p:spPr>
          <a:xfrm>
            <a:off x="1182688" y="2017713"/>
            <a:ext cx="7772400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42"/>
          <p:cNvSpPr txBox="1"/>
          <p:nvPr>
            <p:ph idx="2" type="body"/>
          </p:nvPr>
        </p:nvSpPr>
        <p:spPr>
          <a:xfrm>
            <a:off x="1182688" y="4151313"/>
            <a:ext cx="7772400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4"/>
          <p:cNvSpPr txBox="1"/>
          <p:nvPr>
            <p:ph type="title"/>
          </p:nvPr>
        </p:nvSpPr>
        <p:spPr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4"/>
          <p:cNvSpPr txBox="1"/>
          <p:nvPr>
            <p:ph idx="1" type="body"/>
          </p:nvPr>
        </p:nvSpPr>
        <p:spPr>
          <a:xfrm>
            <a:off x="1182688" y="2017713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44"/>
          <p:cNvSpPr txBox="1"/>
          <p:nvPr>
            <p:ph idx="2" type="body"/>
          </p:nvPr>
        </p:nvSpPr>
        <p:spPr>
          <a:xfrm>
            <a:off x="5145088" y="2017713"/>
            <a:ext cx="3810000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44"/>
          <p:cNvSpPr txBox="1"/>
          <p:nvPr>
            <p:ph idx="3" type="body"/>
          </p:nvPr>
        </p:nvSpPr>
        <p:spPr>
          <a:xfrm>
            <a:off x="5145088" y="4151313"/>
            <a:ext cx="3810000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5"/>
          <p:cNvSpPr txBox="1"/>
          <p:nvPr>
            <p:ph type="title"/>
          </p:nvPr>
        </p:nvSpPr>
        <p:spPr>
          <a:xfrm>
            <a:off x="722313" y="4406902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" name="Google Shape;56;p4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2" name="Google Shape;62;p4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3" name="Google Shape;63;p46"/>
          <p:cNvSpPr txBox="1"/>
          <p:nvPr>
            <p:ph idx="3" type="body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4" name="Google Shape;64;p46"/>
          <p:cNvSpPr txBox="1"/>
          <p:nvPr>
            <p:ph idx="4" type="body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5" name="Google Shape;65;p4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6F9FC"/>
            </a:gs>
            <a:gs pos="66000">
              <a:srgbClr val="B0C6E1"/>
            </a:gs>
            <a:gs pos="78999">
              <a:srgbClr val="B0C6E1"/>
            </a:gs>
            <a:gs pos="94000">
              <a:srgbClr val="CAD9EB"/>
            </a:gs>
            <a:gs pos="100000">
              <a:srgbClr val="CAD9EB"/>
            </a:gs>
          </a:gsLst>
          <a:lin ang="54000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3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3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jpg"/><Relationship Id="rId4" Type="http://schemas.openxmlformats.org/officeDocument/2006/relationships/image" Target="../media/image3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jpg"/><Relationship Id="rId4" Type="http://schemas.openxmlformats.org/officeDocument/2006/relationships/image" Target="../media/image32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jpg"/><Relationship Id="rId4" Type="http://schemas.openxmlformats.org/officeDocument/2006/relationships/image" Target="../media/image4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Relationship Id="rId4" Type="http://schemas.openxmlformats.org/officeDocument/2006/relationships/image" Target="../media/image51.png"/><Relationship Id="rId5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Relationship Id="rId4" Type="http://schemas.openxmlformats.org/officeDocument/2006/relationships/image" Target="../media/image5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8.png"/><Relationship Id="rId4" Type="http://schemas.openxmlformats.org/officeDocument/2006/relationships/image" Target="../media/image54.jpg"/><Relationship Id="rId5" Type="http://schemas.openxmlformats.org/officeDocument/2006/relationships/image" Target="../media/image4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0.png"/><Relationship Id="rId4" Type="http://schemas.openxmlformats.org/officeDocument/2006/relationships/image" Target="../media/image5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1.png"/><Relationship Id="rId4" Type="http://schemas.openxmlformats.org/officeDocument/2006/relationships/image" Target="../media/image6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0.jpg"/><Relationship Id="rId4" Type="http://schemas.openxmlformats.org/officeDocument/2006/relationships/image" Target="../media/image63.png"/><Relationship Id="rId5" Type="http://schemas.openxmlformats.org/officeDocument/2006/relationships/image" Target="../media/image5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5.jpg"/><Relationship Id="rId5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10.jpg"/><Relationship Id="rId13" Type="http://schemas.openxmlformats.org/officeDocument/2006/relationships/image" Target="../media/image1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7.png"/><Relationship Id="rId9" Type="http://schemas.openxmlformats.org/officeDocument/2006/relationships/image" Target="../media/image13.jpg"/><Relationship Id="rId15" Type="http://schemas.openxmlformats.org/officeDocument/2006/relationships/image" Target="../media/image21.png"/><Relationship Id="rId14" Type="http://schemas.openxmlformats.org/officeDocument/2006/relationships/image" Target="../media/image9.jpg"/><Relationship Id="rId5" Type="http://schemas.openxmlformats.org/officeDocument/2006/relationships/image" Target="../media/image15.png"/><Relationship Id="rId6" Type="http://schemas.openxmlformats.org/officeDocument/2006/relationships/image" Target="../media/image4.png"/><Relationship Id="rId7" Type="http://schemas.openxmlformats.org/officeDocument/2006/relationships/image" Target="../media/image14.jpg"/><Relationship Id="rId8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"/>
          <p:cNvSpPr txBox="1"/>
          <p:nvPr>
            <p:ph type="ctrTitle"/>
          </p:nvPr>
        </p:nvSpPr>
        <p:spPr>
          <a:xfrm>
            <a:off x="152400" y="152400"/>
            <a:ext cx="8839200" cy="28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DST sponsored six days FDP </a:t>
            </a:r>
            <a:br>
              <a:rPr lang="en-US" sz="2800"/>
            </a:br>
            <a:r>
              <a:rPr lang="en-US" sz="2800"/>
              <a:t>on </a:t>
            </a:r>
            <a:br>
              <a:rPr lang="en-US" sz="2800"/>
            </a:br>
            <a:r>
              <a:rPr lang="en-US" sz="2800"/>
              <a:t>“Data Analytics in Healthcare” </a:t>
            </a:r>
            <a:br>
              <a:rPr lang="en-US" sz="2800"/>
            </a:br>
            <a:r>
              <a:rPr lang="en-US" sz="2800"/>
              <a:t>(17-22 January, 2022)</a:t>
            </a:r>
            <a:br>
              <a:rPr lang="en-US" sz="2800"/>
            </a:br>
            <a:r>
              <a:rPr lang="en-US" sz="2800">
                <a:solidFill>
                  <a:srgbClr val="FF0000"/>
                </a:solidFill>
              </a:rPr>
              <a:t>Data Analytics using IoT Devices in Healthcare</a:t>
            </a:r>
            <a:br>
              <a:rPr lang="en-US" sz="2800">
                <a:solidFill>
                  <a:srgbClr val="FF0000"/>
                </a:solidFill>
              </a:rPr>
            </a:br>
            <a:r>
              <a:rPr lang="en-US" sz="2800">
                <a:solidFill>
                  <a:srgbClr val="FF0000"/>
                </a:solidFill>
              </a:rPr>
              <a:t>19.1.22 – (1.00-3.30 pm)</a:t>
            </a:r>
            <a:endParaRPr sz="2800">
              <a:solidFill>
                <a:srgbClr val="FF0000"/>
              </a:solidFill>
            </a:endParaRPr>
          </a:p>
        </p:txBody>
      </p:sp>
      <p:sp>
        <p:nvSpPr>
          <p:cNvPr id="104" name="Google Shape;104;p1"/>
          <p:cNvSpPr txBox="1"/>
          <p:nvPr>
            <p:ph idx="1" type="subTitle"/>
          </p:nvPr>
        </p:nvSpPr>
        <p:spPr>
          <a:xfrm>
            <a:off x="228600" y="4724400"/>
            <a:ext cx="46482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000"/>
              <a:buNone/>
            </a:pPr>
            <a:r>
              <a:rPr lang="en-US" sz="2000">
                <a:solidFill>
                  <a:srgbClr val="17365D"/>
                </a:solidFill>
              </a:rPr>
              <a:t>Presented by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rgbClr val="17365D"/>
              </a:buClr>
              <a:buSzPts val="2000"/>
              <a:buNone/>
            </a:pPr>
            <a:r>
              <a:rPr lang="en-US" sz="2000">
                <a:solidFill>
                  <a:srgbClr val="17365D"/>
                </a:solidFill>
              </a:rPr>
              <a:t>Dr. S. Chithra,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rgbClr val="17365D"/>
              </a:buClr>
              <a:buSzPts val="2000"/>
              <a:buNone/>
            </a:pPr>
            <a:r>
              <a:rPr lang="en-US" sz="2000">
                <a:solidFill>
                  <a:srgbClr val="17365D"/>
                </a:solidFill>
              </a:rPr>
              <a:t>Associate Professor, IT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rgbClr val="17365D"/>
              </a:buClr>
              <a:buSzPts val="2000"/>
              <a:buNone/>
            </a:pPr>
            <a:r>
              <a:rPr lang="en-US" sz="2000">
                <a:solidFill>
                  <a:srgbClr val="17365D"/>
                </a:solidFill>
              </a:rPr>
              <a:t>SSN College of Engineering, Chennai</a:t>
            </a:r>
            <a:endParaRPr/>
          </a:p>
        </p:txBody>
      </p:sp>
      <p:pic>
        <p:nvPicPr>
          <p:cNvPr descr="Image result for Iot" id="105" name="Google Shape;10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7600" y="3200400"/>
            <a:ext cx="2228850" cy="20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15200" y="5638800"/>
            <a:ext cx="1676400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8800" y="1447800"/>
            <a:ext cx="2438400" cy="187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0"/>
          <p:cNvSpPr txBox="1"/>
          <p:nvPr>
            <p:ph type="title"/>
          </p:nvPr>
        </p:nvSpPr>
        <p:spPr>
          <a:xfrm>
            <a:off x="457200" y="274637"/>
            <a:ext cx="8229600" cy="1200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Communication Technologies</a:t>
            </a:r>
            <a:endParaRPr/>
          </a:p>
        </p:txBody>
      </p:sp>
      <p:pic>
        <p:nvPicPr>
          <p:cNvPr id="195" name="Google Shape;195;p10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1575" y="4229100"/>
            <a:ext cx="3248025" cy="1409700"/>
          </a:xfrm>
          <a:prstGeom prst="rect">
            <a:avLst/>
          </a:prstGeom>
          <a:noFill/>
          <a:ln>
            <a:noFill/>
          </a:ln>
        </p:spPr>
      </p:pic>
      <p:sp>
        <p:nvSpPr>
          <p:cNvPr descr="Image result for ethernet arduino" id="196" name="Google Shape;196;p10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0"/>
          <p:cNvSpPr txBox="1"/>
          <p:nvPr/>
        </p:nvSpPr>
        <p:spPr>
          <a:xfrm>
            <a:off x="1447800" y="1752600"/>
            <a:ext cx="3505200" cy="4400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Ethernet</a:t>
            </a:r>
            <a:endParaRPr/>
          </a:p>
          <a:p>
            <a:pPr indent="-1778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Wired</a:t>
            </a:r>
            <a:endParaRPr/>
          </a:p>
          <a:p>
            <a:pPr indent="-1778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Low power</a:t>
            </a:r>
            <a:endParaRPr/>
          </a:p>
          <a:p>
            <a:pPr indent="-1778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 Mobility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RFID</a:t>
            </a:r>
            <a:endParaRPr/>
          </a:p>
          <a:p>
            <a:pPr indent="-1778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Low Cost</a:t>
            </a:r>
            <a:endParaRPr/>
          </a:p>
          <a:p>
            <a:pPr indent="-1778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High Mobility</a:t>
            </a:r>
            <a:endParaRPr/>
          </a:p>
          <a:p>
            <a:pPr indent="-1778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 Internet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Communication Technologies</a:t>
            </a:r>
            <a:endParaRPr/>
          </a:p>
        </p:txBody>
      </p:sp>
      <p:sp>
        <p:nvSpPr>
          <p:cNvPr descr="Image result for ethernet arduino" id="203" name="Google Shape;203;p11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1"/>
          <p:cNvSpPr txBox="1"/>
          <p:nvPr/>
        </p:nvSpPr>
        <p:spPr>
          <a:xfrm>
            <a:off x="381000" y="1371600"/>
            <a:ext cx="5334000" cy="45858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Bluetooth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Need to be in visual line of sight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No Internet connectivity</a:t>
            </a:r>
            <a:endParaRPr/>
          </a:p>
          <a:p>
            <a:pPr indent="-1651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-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Automatic creation of peer networks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ZigBee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51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-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 cost</a:t>
            </a:r>
            <a:endParaRPr/>
          </a:p>
          <a:p>
            <a:pPr indent="-1651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-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Low power</a:t>
            </a:r>
            <a:endParaRPr/>
          </a:p>
          <a:p>
            <a:pPr indent="-1651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-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Better range</a:t>
            </a:r>
            <a:endParaRPr/>
          </a:p>
          <a:p>
            <a:pPr indent="-1651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-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Automatic creation of peer networks</a:t>
            </a:r>
            <a:endParaRPr/>
          </a:p>
          <a:p>
            <a:pPr indent="-1651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-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 Internet connectivity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Image result for bluetooth arduino" id="205" name="Google Shape;205;p11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9750" y="1691456"/>
            <a:ext cx="3143250" cy="1457325"/>
          </a:xfrm>
          <a:prstGeom prst="rect">
            <a:avLst/>
          </a:prstGeom>
          <a:noFill/>
          <a:ln>
            <a:noFill/>
          </a:ln>
        </p:spPr>
      </p:pic>
      <p:sp>
        <p:nvSpPr>
          <p:cNvPr descr="Image result for zigbee arduino" id="207" name="Google Shape;207;p11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2175" y="4314825"/>
            <a:ext cx="2943225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Communication Technologies</a:t>
            </a:r>
            <a:endParaRPr/>
          </a:p>
        </p:txBody>
      </p:sp>
      <p:sp>
        <p:nvSpPr>
          <p:cNvPr descr="Image result for ethernet arduino" id="214" name="Google Shape;214;p12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2"/>
          <p:cNvSpPr txBox="1"/>
          <p:nvPr/>
        </p:nvSpPr>
        <p:spPr>
          <a:xfrm>
            <a:off x="155575" y="1751270"/>
            <a:ext cx="4797425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WiFi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Internet connectivity</a:t>
            </a:r>
            <a:endParaRPr/>
          </a:p>
          <a:p>
            <a:pPr indent="-1778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power</a:t>
            </a:r>
            <a:endParaRPr/>
          </a:p>
          <a:p>
            <a:pPr indent="-1778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100-150 m distance coverage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Mobile Internet</a:t>
            </a:r>
            <a:endParaRPr/>
          </a:p>
          <a:p>
            <a:pPr indent="-1778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GSM Shield</a:t>
            </a:r>
            <a:endParaRPr/>
          </a:p>
          <a:p>
            <a:pPr indent="-1778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GPRS</a:t>
            </a:r>
            <a:endParaRPr/>
          </a:p>
        </p:txBody>
      </p:sp>
      <p:pic>
        <p:nvPicPr>
          <p:cNvPr id="216" name="Google Shape;216;p12"/>
          <p:cNvPicPr preferRelativeResize="0"/>
          <p:nvPr/>
        </p:nvPicPr>
        <p:blipFill rotWithShape="1">
          <a:blip r:embed="rId3">
            <a:alphaModFix/>
          </a:blip>
          <a:srcRect b="6299" l="0" r="0" t="0"/>
          <a:stretch/>
        </p:blipFill>
        <p:spPr>
          <a:xfrm>
            <a:off x="5943600" y="1524000"/>
            <a:ext cx="2000250" cy="2141538"/>
          </a:xfrm>
          <a:prstGeom prst="rect">
            <a:avLst/>
          </a:prstGeom>
          <a:noFill/>
          <a:ln>
            <a:noFill/>
          </a:ln>
        </p:spPr>
      </p:pic>
      <p:sp>
        <p:nvSpPr>
          <p:cNvPr descr="Image result for mobile internet arduino" id="217" name="Google Shape;217;p12"/>
          <p:cNvSpPr/>
          <p:nvPr/>
        </p:nvSpPr>
        <p:spPr>
          <a:xfrm>
            <a:off x="144463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1200" y="4324350"/>
            <a:ext cx="2466975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LoRa (Long Range) Technology</a:t>
            </a:r>
            <a:endParaRPr/>
          </a:p>
        </p:txBody>
      </p:sp>
      <p:sp>
        <p:nvSpPr>
          <p:cNvPr id="224" name="Google Shape;224;p13"/>
          <p:cNvSpPr txBox="1"/>
          <p:nvPr>
            <p:ph idx="1" type="body"/>
          </p:nvPr>
        </p:nvSpPr>
        <p:spPr>
          <a:xfrm>
            <a:off x="76200" y="1447800"/>
            <a:ext cx="8915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Connects devices up to 30 miles apart in rural areas and penetrates dense urban or deep indoor environments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Requires minimal energy, with prolonged battery lifetime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Features end-to-end AES128 encryption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descr="Image result for Lora" id="225" name="Google Shape;225;p13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5600" y="3886200"/>
            <a:ext cx="36576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4"/>
          <p:cNvSpPr txBox="1"/>
          <p:nvPr>
            <p:ph type="title"/>
          </p:nvPr>
        </p:nvSpPr>
        <p:spPr>
          <a:xfrm>
            <a:off x="457200" y="10749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Program to read analog sensor</a:t>
            </a:r>
            <a:endParaRPr/>
          </a:p>
        </p:txBody>
      </p:sp>
      <p:pic>
        <p:nvPicPr>
          <p:cNvPr id="232" name="Google Shape;232;p14"/>
          <p:cNvPicPr preferRelativeResize="0"/>
          <p:nvPr/>
        </p:nvPicPr>
        <p:blipFill rotWithShape="1">
          <a:blip r:embed="rId3">
            <a:alphaModFix/>
          </a:blip>
          <a:srcRect b="7976" l="0" r="0" t="8238"/>
          <a:stretch/>
        </p:blipFill>
        <p:spPr>
          <a:xfrm>
            <a:off x="533400" y="1447800"/>
            <a:ext cx="8077199" cy="5078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Reading from Digital sensor</a:t>
            </a:r>
            <a:endParaRPr/>
          </a:p>
        </p:txBody>
      </p:sp>
      <p:pic>
        <p:nvPicPr>
          <p:cNvPr id="238" name="Google Shape;23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1496962"/>
            <a:ext cx="6643687" cy="48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6"/>
          <p:cNvSpPr txBox="1"/>
          <p:nvPr>
            <p:ph idx="1" type="body"/>
          </p:nvPr>
        </p:nvSpPr>
        <p:spPr>
          <a:xfrm>
            <a:off x="228600" y="5080853"/>
            <a:ext cx="87249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100000"/>
              <a:buChar char="•"/>
            </a:pPr>
            <a:r>
              <a:rPr lang="en-US" sz="2800">
                <a:solidFill>
                  <a:srgbClr val="3333CC"/>
                </a:solidFill>
              </a:rPr>
              <a:t>Portable and self-sustained (power, communication, intelligence).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rgbClr val="3333CC"/>
              </a:buClr>
              <a:buSzPct val="100000"/>
              <a:buChar char="•"/>
            </a:pPr>
            <a:r>
              <a:rPr lang="en-US" sz="2800">
                <a:solidFill>
                  <a:srgbClr val="3333CC"/>
                </a:solidFill>
              </a:rPr>
              <a:t>Capable of embedded complex data processing.</a:t>
            </a:r>
            <a:endParaRPr/>
          </a:p>
        </p:txBody>
      </p:sp>
      <p:pic>
        <p:nvPicPr>
          <p:cNvPr descr="Picture1" id="244" name="Google Shape;244;p16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1200" y="2133600"/>
            <a:ext cx="5267325" cy="286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6"/>
          <p:cNvSpPr/>
          <p:nvPr/>
        </p:nvSpPr>
        <p:spPr>
          <a:xfrm>
            <a:off x="1447800" y="304800"/>
            <a:ext cx="64008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Sensor Node Hardware</a:t>
            </a:r>
            <a:endParaRPr/>
          </a:p>
        </p:txBody>
      </p:sp>
      <p:sp>
        <p:nvSpPr>
          <p:cNvPr id="246" name="Google Shape;246;p16"/>
          <p:cNvSpPr/>
          <p:nvPr/>
        </p:nvSpPr>
        <p:spPr>
          <a:xfrm>
            <a:off x="457200" y="1219200"/>
            <a:ext cx="855662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3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Sensor + Actuator + ADC + Microprocessor + Powering Unit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3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Communication Unit (RF Transceiver) + GPS</a:t>
            </a:r>
            <a:endParaRPr sz="2400">
              <a:solidFill>
                <a:srgbClr val="3333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7"/>
          <p:cNvSpPr/>
          <p:nvPr/>
        </p:nvSpPr>
        <p:spPr>
          <a:xfrm>
            <a:off x="609600" y="365125"/>
            <a:ext cx="8001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Medical and Healthcare Application</a:t>
            </a:r>
            <a:endParaRPr/>
          </a:p>
        </p:txBody>
      </p:sp>
      <p:pic>
        <p:nvPicPr>
          <p:cNvPr descr="pe02716_" id="252" name="Google Shape;25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600200"/>
            <a:ext cx="1820863" cy="1717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01561_" id="253" name="Google Shape;25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7800" y="3762375"/>
            <a:ext cx="3352800" cy="222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7"/>
          <p:cNvSpPr/>
          <p:nvPr/>
        </p:nvSpPr>
        <p:spPr>
          <a:xfrm>
            <a:off x="838200" y="4672013"/>
            <a:ext cx="1219200" cy="53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7"/>
          <p:cNvSpPr/>
          <p:nvPr/>
        </p:nvSpPr>
        <p:spPr>
          <a:xfrm>
            <a:off x="990600" y="5205413"/>
            <a:ext cx="228600" cy="2286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7"/>
          <p:cNvSpPr/>
          <p:nvPr/>
        </p:nvSpPr>
        <p:spPr>
          <a:xfrm>
            <a:off x="1828800" y="5205413"/>
            <a:ext cx="228600" cy="2286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7" name="Google Shape;257;p17"/>
          <p:cNvCxnSpPr/>
          <p:nvPr/>
        </p:nvCxnSpPr>
        <p:spPr>
          <a:xfrm>
            <a:off x="2057400" y="4672013"/>
            <a:ext cx="228600" cy="228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" name="Google Shape;258;p17"/>
          <p:cNvSpPr/>
          <p:nvPr/>
        </p:nvSpPr>
        <p:spPr>
          <a:xfrm>
            <a:off x="2057400" y="4900613"/>
            <a:ext cx="228600" cy="30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9" name="Google Shape;259;p17"/>
          <p:cNvGrpSpPr/>
          <p:nvPr/>
        </p:nvGrpSpPr>
        <p:grpSpPr>
          <a:xfrm>
            <a:off x="7543800" y="1752600"/>
            <a:ext cx="254000" cy="1014413"/>
            <a:chOff x="3360" y="3120"/>
            <a:chExt cx="288" cy="672"/>
          </a:xfrm>
        </p:grpSpPr>
        <p:sp>
          <p:nvSpPr>
            <p:cNvPr id="260" name="Google Shape;260;p17"/>
            <p:cNvSpPr/>
            <p:nvPr/>
          </p:nvSpPr>
          <p:spPr>
            <a:xfrm>
              <a:off x="3360" y="3120"/>
              <a:ext cx="288" cy="672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1" name="Google Shape;261;p17"/>
            <p:cNvCxnSpPr/>
            <p:nvPr/>
          </p:nvCxnSpPr>
          <p:spPr>
            <a:xfrm>
              <a:off x="3360" y="3312"/>
              <a:ext cx="288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2" name="Google Shape;262;p17"/>
            <p:cNvSpPr/>
            <p:nvPr/>
          </p:nvSpPr>
          <p:spPr>
            <a:xfrm>
              <a:off x="3408" y="3408"/>
              <a:ext cx="192" cy="48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7"/>
            <p:cNvSpPr/>
            <p:nvPr/>
          </p:nvSpPr>
          <p:spPr>
            <a:xfrm>
              <a:off x="3408" y="3504"/>
              <a:ext cx="192" cy="48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4" name="Google Shape;264;p17"/>
            <p:cNvCxnSpPr/>
            <p:nvPr/>
          </p:nvCxnSpPr>
          <p:spPr>
            <a:xfrm>
              <a:off x="3360" y="3648"/>
              <a:ext cx="288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5" name="Google Shape;265;p17"/>
            <p:cNvCxnSpPr/>
            <p:nvPr/>
          </p:nvCxnSpPr>
          <p:spPr>
            <a:xfrm>
              <a:off x="3360" y="3696"/>
              <a:ext cx="288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6" name="Google Shape;266;p17"/>
            <p:cNvCxnSpPr/>
            <p:nvPr/>
          </p:nvCxnSpPr>
          <p:spPr>
            <a:xfrm>
              <a:off x="3360" y="3744"/>
              <a:ext cx="288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7" name="Google Shape;267;p17"/>
            <p:cNvSpPr/>
            <p:nvPr/>
          </p:nvSpPr>
          <p:spPr>
            <a:xfrm>
              <a:off x="3384" y="3216"/>
              <a:ext cx="240" cy="48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8" name="Google Shape;268;p17"/>
          <p:cNvSpPr/>
          <p:nvPr/>
        </p:nvSpPr>
        <p:spPr>
          <a:xfrm>
            <a:off x="1371600" y="4824413"/>
            <a:ext cx="228600" cy="228600"/>
          </a:xfrm>
          <a:prstGeom prst="plus">
            <a:avLst>
              <a:gd fmla="val 25000" name="adj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7"/>
          <p:cNvSpPr/>
          <p:nvPr/>
        </p:nvSpPr>
        <p:spPr>
          <a:xfrm>
            <a:off x="4051300" y="2106613"/>
            <a:ext cx="2057400" cy="1379537"/>
          </a:xfrm>
          <a:custGeom>
            <a:rect b="b" l="l" r="r" t="t"/>
            <a:pathLst>
              <a:path extrusionOk="0" h="21600" w="2160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lnTo>
                  <a:pt x="1949" y="7180"/>
                </a:lnTo>
                <a:close/>
              </a:path>
              <a:path extrusionOk="0" fill="none" h="21600" w="2160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extrusionOk="0" fill="none" h="21600" w="2160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extrusionOk="0" fill="none" h="21600" w="2160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extrusionOk="0" fill="none" h="21600" w="2160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extrusionOk="0" fill="none" h="21600" w="2160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extrusionOk="0" fill="none" h="21600" w="2160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extrusionOk="0" fill="none" h="21600" w="2160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extrusionOk="0" fill="none" h="21600" w="2160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extrusionOk="0" fill="none" h="21600" w="2160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extrusionOk="0" fill="none" h="21600" w="2160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extrusionOk="0" fill="none" h="21600" w="2160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ctr" dir="2700000" dist="107763">
              <a:srgbClr val="808080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Backbone Network</a:t>
            </a:r>
            <a:endParaRPr/>
          </a:p>
        </p:txBody>
      </p:sp>
      <p:sp>
        <p:nvSpPr>
          <p:cNvPr id="270" name="Google Shape;270;p17"/>
          <p:cNvSpPr/>
          <p:nvPr/>
        </p:nvSpPr>
        <p:spPr>
          <a:xfrm>
            <a:off x="2819400" y="2919413"/>
            <a:ext cx="533400" cy="304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7"/>
          <p:cNvSpPr/>
          <p:nvPr/>
        </p:nvSpPr>
        <p:spPr>
          <a:xfrm>
            <a:off x="4724400" y="3910013"/>
            <a:ext cx="533400" cy="304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2" name="Google Shape;272;p17"/>
          <p:cNvCxnSpPr/>
          <p:nvPr/>
        </p:nvCxnSpPr>
        <p:spPr>
          <a:xfrm>
            <a:off x="3352800" y="3071813"/>
            <a:ext cx="533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17"/>
          <p:cNvSpPr/>
          <p:nvPr/>
        </p:nvSpPr>
        <p:spPr>
          <a:xfrm>
            <a:off x="3048000" y="2081213"/>
            <a:ext cx="152400" cy="457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7"/>
          <p:cNvSpPr/>
          <p:nvPr/>
        </p:nvSpPr>
        <p:spPr>
          <a:xfrm>
            <a:off x="3048000" y="3681413"/>
            <a:ext cx="152400" cy="457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5" name="Google Shape;275;p17"/>
          <p:cNvCxnSpPr/>
          <p:nvPr/>
        </p:nvCxnSpPr>
        <p:spPr>
          <a:xfrm>
            <a:off x="3124200" y="2538413"/>
            <a:ext cx="0" cy="38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" name="Google Shape;276;p17"/>
          <p:cNvCxnSpPr/>
          <p:nvPr/>
        </p:nvCxnSpPr>
        <p:spPr>
          <a:xfrm>
            <a:off x="3124200" y="3224213"/>
            <a:ext cx="0" cy="45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" name="Google Shape;277;p17"/>
          <p:cNvCxnSpPr/>
          <p:nvPr/>
        </p:nvCxnSpPr>
        <p:spPr>
          <a:xfrm rot="10800000">
            <a:off x="2743200" y="4062413"/>
            <a:ext cx="304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17"/>
          <p:cNvCxnSpPr/>
          <p:nvPr/>
        </p:nvCxnSpPr>
        <p:spPr>
          <a:xfrm rot="10800000">
            <a:off x="2743200" y="3833813"/>
            <a:ext cx="0" cy="228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17"/>
          <p:cNvCxnSpPr/>
          <p:nvPr/>
        </p:nvCxnSpPr>
        <p:spPr>
          <a:xfrm>
            <a:off x="2667000" y="3757613"/>
            <a:ext cx="76200" cy="76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17"/>
          <p:cNvCxnSpPr/>
          <p:nvPr/>
        </p:nvCxnSpPr>
        <p:spPr>
          <a:xfrm flipH="1">
            <a:off x="2743200" y="3757613"/>
            <a:ext cx="76200" cy="76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" name="Google Shape;281;p17"/>
          <p:cNvCxnSpPr/>
          <p:nvPr/>
        </p:nvCxnSpPr>
        <p:spPr>
          <a:xfrm rot="10800000">
            <a:off x="2819400" y="2157413"/>
            <a:ext cx="228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" name="Google Shape;282;p17"/>
          <p:cNvCxnSpPr/>
          <p:nvPr/>
        </p:nvCxnSpPr>
        <p:spPr>
          <a:xfrm rot="10800000">
            <a:off x="2819400" y="2005013"/>
            <a:ext cx="0" cy="15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17"/>
          <p:cNvCxnSpPr/>
          <p:nvPr/>
        </p:nvCxnSpPr>
        <p:spPr>
          <a:xfrm>
            <a:off x="2743200" y="1928813"/>
            <a:ext cx="76200" cy="76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" name="Google Shape;284;p17"/>
          <p:cNvCxnSpPr/>
          <p:nvPr/>
        </p:nvCxnSpPr>
        <p:spPr>
          <a:xfrm flipH="1">
            <a:off x="2819400" y="1928813"/>
            <a:ext cx="76200" cy="76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5" name="Google Shape;285;p17"/>
          <p:cNvSpPr/>
          <p:nvPr/>
        </p:nvSpPr>
        <p:spPr>
          <a:xfrm rot="-6113782">
            <a:off x="1905000" y="3910013"/>
            <a:ext cx="609600" cy="609600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7"/>
          <p:cNvSpPr txBox="1"/>
          <p:nvPr/>
        </p:nvSpPr>
        <p:spPr>
          <a:xfrm>
            <a:off x="1219200" y="5486400"/>
            <a:ext cx="4375150" cy="7016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Possibility for Remote consulting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111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(including Audio Visual communication)</a:t>
            </a:r>
            <a:endParaRPr/>
          </a:p>
        </p:txBody>
      </p:sp>
      <p:sp>
        <p:nvSpPr>
          <p:cNvPr id="287" name="Google Shape;287;p17"/>
          <p:cNvSpPr txBox="1"/>
          <p:nvPr/>
        </p:nvSpPr>
        <p:spPr>
          <a:xfrm>
            <a:off x="3670300" y="3625850"/>
            <a:ext cx="1127125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 Switch</a:t>
            </a:r>
            <a:endParaRPr/>
          </a:p>
        </p:txBody>
      </p:sp>
      <p:cxnSp>
        <p:nvCxnSpPr>
          <p:cNvPr id="288" name="Google Shape;288;p17"/>
          <p:cNvCxnSpPr/>
          <p:nvPr/>
        </p:nvCxnSpPr>
        <p:spPr>
          <a:xfrm rot="-1558280">
            <a:off x="6096000" y="2309813"/>
            <a:ext cx="1371600" cy="158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p17"/>
          <p:cNvCxnSpPr/>
          <p:nvPr/>
        </p:nvCxnSpPr>
        <p:spPr>
          <a:xfrm>
            <a:off x="4953000" y="3452813"/>
            <a:ext cx="0" cy="45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" name="Google Shape;290;p17"/>
          <p:cNvCxnSpPr/>
          <p:nvPr/>
        </p:nvCxnSpPr>
        <p:spPr>
          <a:xfrm>
            <a:off x="5029200" y="4214813"/>
            <a:ext cx="609600" cy="304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17"/>
          <p:cNvSpPr txBox="1"/>
          <p:nvPr/>
        </p:nvSpPr>
        <p:spPr>
          <a:xfrm>
            <a:off x="1917700" y="4365625"/>
            <a:ext cx="2303463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Wireless Remote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consultation</a:t>
            </a:r>
            <a:endParaRPr/>
          </a:p>
        </p:txBody>
      </p:sp>
      <p:sp>
        <p:nvSpPr>
          <p:cNvPr id="292" name="Google Shape;292;p17"/>
          <p:cNvSpPr txBox="1"/>
          <p:nvPr/>
        </p:nvSpPr>
        <p:spPr>
          <a:xfrm>
            <a:off x="1917700" y="2584450"/>
            <a:ext cx="1127125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 Switch</a:t>
            </a:r>
            <a:endParaRPr/>
          </a:p>
        </p:txBody>
      </p:sp>
      <p:sp>
        <p:nvSpPr>
          <p:cNvPr id="293" name="Google Shape;293;p17"/>
          <p:cNvSpPr txBox="1"/>
          <p:nvPr/>
        </p:nvSpPr>
        <p:spPr>
          <a:xfrm>
            <a:off x="6019800" y="1600200"/>
            <a:ext cx="1408113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Remote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Databases</a:t>
            </a:r>
            <a:endParaRPr/>
          </a:p>
        </p:txBody>
      </p:sp>
      <p:sp>
        <p:nvSpPr>
          <p:cNvPr id="294" name="Google Shape;294;p17"/>
          <p:cNvSpPr txBox="1"/>
          <p:nvPr/>
        </p:nvSpPr>
        <p:spPr>
          <a:xfrm>
            <a:off x="457200" y="3429000"/>
            <a:ext cx="1163638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Hospital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Physician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1524000"/>
            <a:ext cx="7285038" cy="4679950"/>
          </a:xfrm>
          <a:prstGeom prst="rect">
            <a:avLst/>
          </a:prstGeom>
          <a:noFill/>
          <a:ln>
            <a:noFill/>
          </a:ln>
          <a:effectLst>
            <a:outerShdw rotWithShape="0" algn="ctr" dir="2436078" dist="117088">
              <a:schemeClr val="lt2"/>
            </a:outerShdw>
          </a:effectLst>
        </p:spPr>
      </p:pic>
      <p:pic>
        <p:nvPicPr>
          <p:cNvPr id="301" name="Google Shape;30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4600" y="1335088"/>
            <a:ext cx="1668463" cy="1512887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8"/>
          <p:cNvSpPr/>
          <p:nvPr/>
        </p:nvSpPr>
        <p:spPr>
          <a:xfrm>
            <a:off x="6362700" y="3216275"/>
            <a:ext cx="249238" cy="22542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66FF33"/>
              </a:gs>
            </a:gsLst>
            <a:path path="circle">
              <a:fillToRect b="100%" r="100%"/>
            </a:path>
            <a:tileRect l="-100%" t="-100%"/>
          </a:gra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18"/>
          <p:cNvSpPr/>
          <p:nvPr/>
        </p:nvSpPr>
        <p:spPr>
          <a:xfrm>
            <a:off x="6615113" y="4826000"/>
            <a:ext cx="249237" cy="22383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66FF33"/>
              </a:gs>
            </a:gsLst>
            <a:path path="circle">
              <a:fillToRect b="100%" r="100%"/>
            </a:path>
            <a:tileRect l="-100%" t="-100%"/>
          </a:gra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8"/>
          <p:cNvSpPr/>
          <p:nvPr/>
        </p:nvSpPr>
        <p:spPr>
          <a:xfrm>
            <a:off x="6362700" y="3790950"/>
            <a:ext cx="249238" cy="22542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66FF33"/>
              </a:gs>
            </a:gsLst>
            <a:path path="circle">
              <a:fillToRect b="100%" r="100%"/>
            </a:path>
            <a:tileRect l="-100%" t="-100%"/>
          </a:gra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8"/>
          <p:cNvSpPr/>
          <p:nvPr/>
        </p:nvSpPr>
        <p:spPr>
          <a:xfrm>
            <a:off x="6489700" y="4365625"/>
            <a:ext cx="249238" cy="22542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66FF33"/>
              </a:gs>
            </a:gsLst>
            <a:path path="circle">
              <a:fillToRect b="100%" r="100%"/>
            </a:path>
            <a:tileRect l="-100%" t="-100%"/>
          </a:gra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8"/>
          <p:cNvSpPr/>
          <p:nvPr/>
        </p:nvSpPr>
        <p:spPr>
          <a:xfrm>
            <a:off x="6235700" y="2871788"/>
            <a:ext cx="249238" cy="223837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66FF33"/>
              </a:gs>
            </a:gsLst>
            <a:path path="circle">
              <a:fillToRect b="100%" r="100%"/>
            </a:path>
            <a:tileRect l="-100%" t="-100%"/>
          </a:gra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8"/>
          <p:cNvSpPr/>
          <p:nvPr/>
        </p:nvSpPr>
        <p:spPr>
          <a:xfrm>
            <a:off x="6615113" y="4021138"/>
            <a:ext cx="249237" cy="22542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66FF33"/>
              </a:gs>
            </a:gsLst>
            <a:path path="circle">
              <a:fillToRect b="100%" r="100%"/>
            </a:path>
            <a:tileRect l="-100%" t="-100%"/>
          </a:gra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8"/>
          <p:cNvSpPr/>
          <p:nvPr/>
        </p:nvSpPr>
        <p:spPr>
          <a:xfrm>
            <a:off x="381000" y="304800"/>
            <a:ext cx="807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Medical Sensors</a:t>
            </a:r>
            <a:endParaRPr/>
          </a:p>
        </p:txBody>
      </p:sp>
      <p:sp>
        <p:nvSpPr>
          <p:cNvPr id="309" name="Google Shape;309;p18"/>
          <p:cNvSpPr/>
          <p:nvPr/>
        </p:nvSpPr>
        <p:spPr>
          <a:xfrm rot="-828748">
            <a:off x="6215063" y="2768600"/>
            <a:ext cx="825500" cy="26797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8"/>
          <p:cNvSpPr/>
          <p:nvPr/>
        </p:nvSpPr>
        <p:spPr>
          <a:xfrm rot="-828748">
            <a:off x="6151563" y="2590800"/>
            <a:ext cx="927100" cy="3005138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8"/>
          <p:cNvSpPr/>
          <p:nvPr/>
        </p:nvSpPr>
        <p:spPr>
          <a:xfrm rot="-828748">
            <a:off x="6313488" y="2825750"/>
            <a:ext cx="644525" cy="2500313"/>
          </a:xfrm>
          <a:prstGeom prst="ellipse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8"/>
          <p:cNvSpPr txBox="1"/>
          <p:nvPr/>
        </p:nvSpPr>
        <p:spPr>
          <a:xfrm>
            <a:off x="6248400" y="2921000"/>
            <a:ext cx="2709863" cy="696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C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Sensors equipped </a:t>
            </a:r>
            <a:endParaRPr/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C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BlueTooth</a:t>
            </a:r>
            <a:endParaRPr i="1" sz="1800">
              <a:solidFill>
                <a:srgbClr val="00CC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9"/>
          <p:cNvSpPr txBox="1"/>
          <p:nvPr>
            <p:ph type="title"/>
          </p:nvPr>
        </p:nvSpPr>
        <p:spPr>
          <a:xfrm>
            <a:off x="533400" y="609600"/>
            <a:ext cx="7793038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Research on medical sensors</a:t>
            </a:r>
            <a:endParaRPr/>
          </a:p>
        </p:txBody>
      </p:sp>
      <p:sp>
        <p:nvSpPr>
          <p:cNvPr id="318" name="Google Shape;318;p19"/>
          <p:cNvSpPr txBox="1"/>
          <p:nvPr>
            <p:ph idx="1" type="body"/>
          </p:nvPr>
        </p:nvSpPr>
        <p:spPr>
          <a:xfrm>
            <a:off x="228600" y="1524000"/>
            <a:ext cx="59436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1900"/>
              <a:buChar char="•"/>
            </a:pPr>
            <a:r>
              <a:rPr lang="en-US" sz="1900">
                <a:solidFill>
                  <a:srgbClr val="3333CC"/>
                </a:solidFill>
              </a:rPr>
              <a:t>MIT d'Arbeloff Lab (Cambridge, USA) – The ring sensor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Monitors the physiological status of the wearer and transmits the information to the medical professional over the Internet 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380"/>
              </a:spcBef>
              <a:spcAft>
                <a:spcPts val="0"/>
              </a:spcAft>
              <a:buClr>
                <a:srgbClr val="3333CC"/>
              </a:buClr>
              <a:buSzPts val="1900"/>
              <a:buChar char="•"/>
            </a:pPr>
            <a:r>
              <a:rPr lang="en-US" sz="1900">
                <a:solidFill>
                  <a:srgbClr val="3333CC"/>
                </a:solidFill>
              </a:rPr>
              <a:t>Oak Ridge National Laboratory (USA)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Nose-on-a-chip is a MEMS-based sensor 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It can detect 400 species of gases and transmit a signal indicating the level to a central control station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380"/>
              </a:spcBef>
              <a:spcAft>
                <a:spcPts val="0"/>
              </a:spcAft>
              <a:buClr>
                <a:srgbClr val="3333CC"/>
              </a:buClr>
              <a:buSzPts val="1900"/>
              <a:buChar char="•"/>
            </a:pPr>
            <a:r>
              <a:rPr lang="en-US" sz="1900">
                <a:solidFill>
                  <a:srgbClr val="3333CC"/>
                </a:solidFill>
              </a:rPr>
              <a:t>PMC Labs (US) 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VERICHIP: Miniaturised, Implanted, Identification Technology - The VeriChip™ is a Radio-Frequency Identification (RFID) tag produced commercially for implantation in human beings. </a:t>
            </a:r>
            <a:endParaRPr/>
          </a:p>
          <a:p>
            <a:pPr indent="-285750" lvl="1" marL="74295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/>
          </a:p>
        </p:txBody>
      </p:sp>
      <p:pic>
        <p:nvPicPr>
          <p:cNvPr descr="w2" id="319" name="Google Shape;319;p19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8400" y="2133600"/>
            <a:ext cx="1943100" cy="1316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499_10" id="320" name="Google Shape;320;p19"/>
          <p:cNvPicPr preferRelativeResize="0"/>
          <p:nvPr>
            <p:ph idx="3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4600" y="4495800"/>
            <a:ext cx="1846263" cy="127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Introduction</a:t>
            </a:r>
            <a:endParaRPr/>
          </a:p>
        </p:txBody>
      </p:sp>
      <p:sp>
        <p:nvSpPr>
          <p:cNvPr descr="Image result for iot" id="112" name="Google Shape;112;p2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Image result for iot" id="113" name="Google Shape;113;p2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Image result for iot" id="114" name="Google Shape;114;p2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Image result for iot" id="115" name="Google Shape;115;p2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371600"/>
            <a:ext cx="3505200" cy="273843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"/>
          <p:cNvSpPr txBox="1"/>
          <p:nvPr/>
        </p:nvSpPr>
        <p:spPr>
          <a:xfrm>
            <a:off x="4267200" y="1600200"/>
            <a:ext cx="4800600" cy="2215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informational network that allows the look-up of information about real-world objects by means of a unique ID called Electronic Product Code (EPC) to a network of sensors, actuators and autonomous objects interacting with each other directly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"/>
          <p:cNvSpPr/>
          <p:nvPr/>
        </p:nvSpPr>
        <p:spPr>
          <a:xfrm>
            <a:off x="990600" y="4495800"/>
            <a:ext cx="74676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5240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Machine-to-machine (M2M) communication</a:t>
            </a:r>
            <a:endParaRPr/>
          </a:p>
          <a:p>
            <a:pPr indent="-15240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related to the integration of the physical world with the virtual world of Internet.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0"/>
          <p:cNvSpPr txBox="1"/>
          <p:nvPr>
            <p:ph type="title"/>
          </p:nvPr>
        </p:nvSpPr>
        <p:spPr>
          <a:xfrm>
            <a:off x="741363" y="-152400"/>
            <a:ext cx="7793037" cy="11572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Research on medical devices in India</a:t>
            </a:r>
            <a:endParaRPr/>
          </a:p>
        </p:txBody>
      </p:sp>
      <p:sp>
        <p:nvSpPr>
          <p:cNvPr id="326" name="Google Shape;326;p20"/>
          <p:cNvSpPr txBox="1"/>
          <p:nvPr>
            <p:ph idx="1" type="body"/>
          </p:nvPr>
        </p:nvSpPr>
        <p:spPr>
          <a:xfrm>
            <a:off x="188912" y="1066800"/>
            <a:ext cx="4803776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1900"/>
              <a:buChar char="•"/>
            </a:pPr>
            <a:r>
              <a:rPr lang="en-US" sz="1900">
                <a:solidFill>
                  <a:srgbClr val="3333CC"/>
                </a:solidFill>
              </a:rPr>
              <a:t>IIT Bombay - </a:t>
            </a:r>
            <a:endParaRPr/>
          </a:p>
          <a:p>
            <a:pPr indent="-285750" lvl="1" marL="75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</a:pPr>
            <a:r>
              <a:rPr lang="en-US" sz="1400"/>
              <a:t>Low-cost Wearable Sensors for Diagnosis of Pulse Rate Variability.  </a:t>
            </a:r>
            <a:endParaRPr/>
          </a:p>
          <a:p>
            <a:pPr indent="-285750" lvl="1" marL="75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</a:pPr>
            <a:r>
              <a:rPr lang="en-US" sz="1400"/>
              <a:t>fabricated these tactile (pressure and strain) sensors using low-cost polyurethane foam and nanomaterial-based inks </a:t>
            </a:r>
            <a:endParaRPr/>
          </a:p>
          <a:p>
            <a:pPr indent="-342900" lvl="0" marL="355950" rtl="0" algn="l"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1900"/>
              <a:buChar char="•"/>
            </a:pPr>
            <a:r>
              <a:rPr lang="en-US" sz="1900">
                <a:solidFill>
                  <a:srgbClr val="3333CC"/>
                </a:solidFill>
              </a:rPr>
              <a:t>CSIR-Central Electrochemical Research Institute (CECRI), Karaikudi</a:t>
            </a:r>
            <a:endParaRPr sz="1900">
              <a:solidFill>
                <a:srgbClr val="3333CC"/>
              </a:solidFill>
            </a:endParaRPr>
          </a:p>
          <a:p>
            <a:pPr indent="-285750" lvl="1" marL="75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</a:pPr>
            <a:r>
              <a:rPr lang="en-US" sz="1400"/>
              <a:t>introduced a flexible low cost, wearable sensor that can track sweat for monitoring the health and physiological status of the human body</a:t>
            </a:r>
            <a:endParaRPr/>
          </a:p>
          <a:p>
            <a:pPr indent="-342900" lvl="0" marL="342900" rtl="0" algn="l">
              <a:spcBef>
                <a:spcPts val="380"/>
              </a:spcBef>
              <a:spcAft>
                <a:spcPts val="0"/>
              </a:spcAft>
              <a:buClr>
                <a:srgbClr val="3333CC"/>
              </a:buClr>
              <a:buSzPts val="1900"/>
              <a:buChar char="•"/>
            </a:pPr>
            <a:r>
              <a:rPr lang="en-US" sz="1900">
                <a:solidFill>
                  <a:srgbClr val="3333CC"/>
                </a:solidFill>
              </a:rPr>
              <a:t>ICMR + IIT</a:t>
            </a:r>
            <a:endParaRPr/>
          </a:p>
          <a:p>
            <a:pPr indent="-285750" lvl="1" marL="74295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</a:pPr>
            <a:r>
              <a:rPr lang="en-US" sz="1400"/>
              <a:t>The Indian Council of Medical Research (ICMR) has joined hands with Indian Institutes of Technology ((IITs)) to establish “ICMR at IITs" by setting-up Centres of Excellence (CoE) for Make-in-India product development and their commercialisation in medical devices and diagnostics space .</a:t>
            </a:r>
            <a:endParaRPr/>
          </a:p>
          <a:p>
            <a:pPr indent="-342900" lvl="0" marL="342900" rtl="0" algn="l">
              <a:spcBef>
                <a:spcPts val="380"/>
              </a:spcBef>
              <a:spcAft>
                <a:spcPts val="0"/>
              </a:spcAft>
              <a:buClr>
                <a:srgbClr val="3333CC"/>
              </a:buClr>
              <a:buSzPts val="1900"/>
              <a:buChar char="•"/>
            </a:pPr>
            <a:r>
              <a:rPr lang="en-US" sz="1900">
                <a:solidFill>
                  <a:srgbClr val="3333CC"/>
                </a:solidFill>
              </a:rPr>
              <a:t>Meity (Centre for excellence IISC, IITB, IITM, IITD)</a:t>
            </a:r>
            <a:endParaRPr sz="1900">
              <a:solidFill>
                <a:srgbClr val="3333CC"/>
              </a:solidFill>
            </a:endParaRPr>
          </a:p>
          <a:p>
            <a:pPr indent="-285750" lvl="1" marL="74295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</a:pPr>
            <a:r>
              <a:rPr lang="en-US" sz="1400"/>
              <a:t>Diabetes, Anaemia and Malnutrition, Kidney and Liver disease Monitoring system</a:t>
            </a:r>
            <a:endParaRPr sz="1400"/>
          </a:p>
        </p:txBody>
      </p:sp>
      <p:pic>
        <p:nvPicPr>
          <p:cNvPr descr="Portable PCR system" id="327" name="Google Shape;32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5088" y="4267200"/>
            <a:ext cx="3809999" cy="22336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bstract Image" id="328" name="Google Shape;32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5088" y="1371600"/>
            <a:ext cx="3809999" cy="26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Research work at SSN on IoT in Healthcare (Smart cane for Blind)</a:t>
            </a:r>
            <a:endParaRPr/>
          </a:p>
        </p:txBody>
      </p:sp>
      <p:pic>
        <p:nvPicPr>
          <p:cNvPr id="334" name="Google Shape;33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000" y="1877961"/>
            <a:ext cx="2952750" cy="43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8800" y="1828800"/>
            <a:ext cx="2590800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2"/>
          <p:cNvSpPr txBox="1"/>
          <p:nvPr>
            <p:ph type="title"/>
          </p:nvPr>
        </p:nvSpPr>
        <p:spPr>
          <a:xfrm>
            <a:off x="457200" y="23704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Heart beat measurement</a:t>
            </a:r>
            <a:endParaRPr/>
          </a:p>
        </p:txBody>
      </p:sp>
      <p:pic>
        <p:nvPicPr>
          <p:cNvPr id="341" name="Google Shape;34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1447800"/>
            <a:ext cx="2971800" cy="2463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29200" y="1474059"/>
            <a:ext cx="2819400" cy="2412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2"/>
          <p:cNvPicPr preferRelativeResize="0"/>
          <p:nvPr/>
        </p:nvPicPr>
        <p:blipFill rotWithShape="1">
          <a:blip r:embed="rId5">
            <a:alphaModFix/>
          </a:blip>
          <a:srcRect b="0" l="0" r="0" t="26198"/>
          <a:stretch/>
        </p:blipFill>
        <p:spPr>
          <a:xfrm>
            <a:off x="1600200" y="4191000"/>
            <a:ext cx="5943600" cy="2229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Brainwave device – EEG electrode</a:t>
            </a:r>
            <a:endParaRPr/>
          </a:p>
        </p:txBody>
      </p:sp>
      <p:pic>
        <p:nvPicPr>
          <p:cNvPr id="349" name="Google Shape;34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5200" y="1143000"/>
            <a:ext cx="2401831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0" y="3448050"/>
            <a:ext cx="7839075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Wave Types observed</a:t>
            </a:r>
            <a:endParaRPr/>
          </a:p>
        </p:txBody>
      </p:sp>
      <p:pic>
        <p:nvPicPr>
          <p:cNvPr id="356" name="Google Shape;356;p24"/>
          <p:cNvPicPr preferRelativeResize="0"/>
          <p:nvPr/>
        </p:nvPicPr>
        <p:blipFill rotWithShape="1">
          <a:blip r:embed="rId3">
            <a:alphaModFix/>
          </a:blip>
          <a:srcRect b="0" l="0" r="5799" t="0"/>
          <a:stretch/>
        </p:blipFill>
        <p:spPr>
          <a:xfrm>
            <a:off x="1142999" y="1676400"/>
            <a:ext cx="7203285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Analysis</a:t>
            </a:r>
            <a:endParaRPr/>
          </a:p>
        </p:txBody>
      </p:sp>
      <p:pic>
        <p:nvPicPr>
          <p:cNvPr id="362" name="Google Shape;362;p25"/>
          <p:cNvPicPr preferRelativeResize="0"/>
          <p:nvPr/>
        </p:nvPicPr>
        <p:blipFill rotWithShape="1">
          <a:blip r:embed="rId3">
            <a:alphaModFix/>
          </a:blip>
          <a:srcRect b="0" l="5086" r="0" t="0"/>
          <a:stretch/>
        </p:blipFill>
        <p:spPr>
          <a:xfrm>
            <a:off x="1524000" y="1524001"/>
            <a:ext cx="6716990" cy="3963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6"/>
          <p:cNvSpPr txBox="1"/>
          <p:nvPr>
            <p:ph type="title"/>
          </p:nvPr>
        </p:nvSpPr>
        <p:spPr>
          <a:xfrm>
            <a:off x="457200" y="22547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Analysis</a:t>
            </a:r>
            <a:endParaRPr/>
          </a:p>
        </p:txBody>
      </p:sp>
      <p:pic>
        <p:nvPicPr>
          <p:cNvPr id="368" name="Google Shape;368;p26"/>
          <p:cNvPicPr preferRelativeResize="0"/>
          <p:nvPr/>
        </p:nvPicPr>
        <p:blipFill rotWithShape="1">
          <a:blip r:embed="rId3">
            <a:alphaModFix/>
          </a:blip>
          <a:srcRect b="0" l="4487" r="0" t="0"/>
          <a:stretch/>
        </p:blipFill>
        <p:spPr>
          <a:xfrm>
            <a:off x="1524000" y="1524000"/>
            <a:ext cx="6895935" cy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950582"/>
            <a:ext cx="3403078" cy="2326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2424371"/>
            <a:ext cx="4286250" cy="34430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old os data\phd project\Photo-project\IMG_20210306_091941.jpg" id="375" name="Google Shape;375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3782962"/>
            <a:ext cx="3454400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27"/>
          <p:cNvSpPr txBox="1"/>
          <p:nvPr/>
        </p:nvSpPr>
        <p:spPr>
          <a:xfrm>
            <a:off x="963610" y="3288268"/>
            <a:ext cx="22378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Pulse and Flexi sensor</a:t>
            </a:r>
            <a:endParaRPr/>
          </a:p>
        </p:txBody>
      </p:sp>
      <p:sp>
        <p:nvSpPr>
          <p:cNvPr id="377" name="Google Shape;377;p27"/>
          <p:cNvSpPr txBox="1"/>
          <p:nvPr/>
        </p:nvSpPr>
        <p:spPr>
          <a:xfrm>
            <a:off x="1066800" y="6324600"/>
            <a:ext cx="15726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4- Flexi sensor</a:t>
            </a:r>
            <a:endParaRPr/>
          </a:p>
        </p:txBody>
      </p:sp>
      <p:sp>
        <p:nvSpPr>
          <p:cNvPr id="378" name="Google Shape;378;p27"/>
          <p:cNvSpPr txBox="1"/>
          <p:nvPr/>
        </p:nvSpPr>
        <p:spPr>
          <a:xfrm>
            <a:off x="4953000" y="6107668"/>
            <a:ext cx="36467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Temperature, pulse, Vibration sensor</a:t>
            </a:r>
            <a:endParaRPr/>
          </a:p>
        </p:txBody>
      </p:sp>
      <p:sp>
        <p:nvSpPr>
          <p:cNvPr id="379" name="Google Shape;379;p27"/>
          <p:cNvSpPr txBox="1"/>
          <p:nvPr/>
        </p:nvSpPr>
        <p:spPr>
          <a:xfrm>
            <a:off x="4572000" y="225476"/>
            <a:ext cx="4114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Multi-sensor IoT application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14208"/>
            <a:ext cx="9144000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:\Ph.d. project-win-8\Amirthavalli-mam\results\screenshot.png" id="385" name="Google Shape;38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739766"/>
            <a:ext cx="9144000" cy="4118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9"/>
          <p:cNvSpPr txBox="1"/>
          <p:nvPr/>
        </p:nvSpPr>
        <p:spPr>
          <a:xfrm>
            <a:off x="3429000" y="24825"/>
            <a:ext cx="2467535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in Cloud</a:t>
            </a:r>
            <a:endParaRPr/>
          </a:p>
        </p:txBody>
      </p:sp>
      <p:pic>
        <p:nvPicPr>
          <p:cNvPr id="391" name="Google Shape;39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990600"/>
            <a:ext cx="9143999" cy="63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Example Scenario</a:t>
            </a:r>
            <a:endParaRPr/>
          </a:p>
        </p:txBody>
      </p:sp>
      <p:sp>
        <p:nvSpPr>
          <p:cNvPr id="124" name="Google Shape;124;p3"/>
          <p:cNvSpPr txBox="1"/>
          <p:nvPr>
            <p:ph idx="1" type="body"/>
          </p:nvPr>
        </p:nvSpPr>
        <p:spPr>
          <a:xfrm>
            <a:off x="155575" y="1524000"/>
            <a:ext cx="8988425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Container filled with some temperature-sensitive chemical that is transported from A to B.</a:t>
            </a:r>
            <a:endParaRPr/>
          </a:p>
          <a:p>
            <a:pPr indent="-342900" lvl="0" marL="342900" rtl="0" algn="just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Its location needs to be tracked continuously, and the temperature must be monitored to ensure that it is within certain boundaries at all times. </a:t>
            </a:r>
            <a:endParaRPr/>
          </a:p>
          <a:p>
            <a:pPr indent="-342900" lvl="0" marL="342900" rtl="0" algn="just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The container is the entity of interest, and the sensor tag is the attached device.</a:t>
            </a:r>
            <a:endParaRPr/>
          </a:p>
        </p:txBody>
      </p:sp>
      <p:sp>
        <p:nvSpPr>
          <p:cNvPr descr="Image result for vessel with sensor tag" id="125" name="Google Shape;125;p3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0" y="5029200"/>
            <a:ext cx="2857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0"/>
          <p:cNvSpPr txBox="1"/>
          <p:nvPr/>
        </p:nvSpPr>
        <p:spPr>
          <a:xfrm>
            <a:off x="2819400" y="0"/>
            <a:ext cx="470032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is converted into CSV</a:t>
            </a:r>
            <a:endParaRPr/>
          </a:p>
        </p:txBody>
      </p:sp>
      <p:pic>
        <p:nvPicPr>
          <p:cNvPr id="397" name="Google Shape;39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790" y="609600"/>
            <a:ext cx="7995198" cy="59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1"/>
          <p:cNvSpPr txBox="1"/>
          <p:nvPr/>
        </p:nvSpPr>
        <p:spPr>
          <a:xfrm>
            <a:off x="2819400" y="0"/>
            <a:ext cx="470032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is converted into CSV</a:t>
            </a:r>
            <a:endParaRPr/>
          </a:p>
        </p:txBody>
      </p:sp>
      <p:pic>
        <p:nvPicPr>
          <p:cNvPr id="403" name="Google Shape;40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990600"/>
            <a:ext cx="8538567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2"/>
          <p:cNvSpPr txBox="1"/>
          <p:nvPr/>
        </p:nvSpPr>
        <p:spPr>
          <a:xfrm>
            <a:off x="2343187" y="0"/>
            <a:ext cx="465807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 for Analysis</a:t>
            </a:r>
            <a:endParaRPr/>
          </a:p>
        </p:txBody>
      </p:sp>
      <p:pic>
        <p:nvPicPr>
          <p:cNvPr descr="C:\Users\Win 8\Downloads\7.png" id="409" name="Google Shape;40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7400" y="990600"/>
            <a:ext cx="5334000" cy="570192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2"/>
          <p:cNvSpPr txBox="1"/>
          <p:nvPr/>
        </p:nvSpPr>
        <p:spPr>
          <a:xfrm>
            <a:off x="3352800" y="6019800"/>
            <a:ext cx="29309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Outlier Detection using KNN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3"/>
          <p:cNvSpPr txBox="1"/>
          <p:nvPr/>
        </p:nvSpPr>
        <p:spPr>
          <a:xfrm>
            <a:off x="2383774" y="0"/>
            <a:ext cx="457689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 for analysis</a:t>
            </a:r>
            <a:endParaRPr/>
          </a:p>
        </p:txBody>
      </p:sp>
      <p:pic>
        <p:nvPicPr>
          <p:cNvPr descr="C:\Users\Win 8\Downloads\9.png" id="416" name="Google Shape;41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71600"/>
            <a:ext cx="4698098" cy="464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Win 8\Downloads\10.png" id="417" name="Google Shape;417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29982" y="1363377"/>
            <a:ext cx="4790218" cy="4656424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3"/>
          <p:cNvSpPr txBox="1"/>
          <p:nvPr/>
        </p:nvSpPr>
        <p:spPr>
          <a:xfrm>
            <a:off x="914400" y="6172200"/>
            <a:ext cx="29477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Outlier Detection using SVM </a:t>
            </a:r>
            <a:endParaRPr/>
          </a:p>
        </p:txBody>
      </p:sp>
      <p:sp>
        <p:nvSpPr>
          <p:cNvPr id="419" name="Google Shape;419;p33"/>
          <p:cNvSpPr txBox="1"/>
          <p:nvPr/>
        </p:nvSpPr>
        <p:spPr>
          <a:xfrm>
            <a:off x="5943600" y="6096000"/>
            <a:ext cx="16466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PCA using SVM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4"/>
          <p:cNvSpPr txBox="1"/>
          <p:nvPr>
            <p:ph type="title"/>
          </p:nvPr>
        </p:nvSpPr>
        <p:spPr>
          <a:xfrm>
            <a:off x="457200" y="274638"/>
            <a:ext cx="8229600" cy="411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Implementation tools</a:t>
            </a:r>
            <a:endParaRPr/>
          </a:p>
        </p:txBody>
      </p:sp>
      <p:pic>
        <p:nvPicPr>
          <p:cNvPr id="425" name="Google Shape;42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43673"/>
            <a:ext cx="8991600" cy="5961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Footwear to study Parkinson affected patients (Gait Analysis) – TNSCST sponsored project</a:t>
            </a:r>
            <a:endParaRPr/>
          </a:p>
        </p:txBody>
      </p:sp>
      <p:pic>
        <p:nvPicPr>
          <p:cNvPr descr="E:\Ph.d. project-win-8\two paper for publication\patent application\IMG-20210522-WA0058.jpg" id="431" name="Google Shape;43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0200" y="2541270"/>
            <a:ext cx="3475355" cy="2716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" y="1555955"/>
            <a:ext cx="51054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600" y="4266022"/>
            <a:ext cx="50292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6"/>
          <p:cNvSpPr txBox="1"/>
          <p:nvPr>
            <p:ph type="title"/>
          </p:nvPr>
        </p:nvSpPr>
        <p:spPr>
          <a:xfrm>
            <a:off x="457200" y="304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</a:rPr>
              <a:t>Challenges in Data Analytics using IoT Devices in Healthcare </a:t>
            </a:r>
            <a:endParaRPr sz="3200"/>
          </a:p>
        </p:txBody>
      </p:sp>
      <p:sp>
        <p:nvSpPr>
          <p:cNvPr id="439" name="Google Shape;439;p3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Reliable data from sensors – Outlier detection and classification algorithms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Deployment of nodes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Heterogeneous devices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Network connectivity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Storage constraint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7"/>
          <p:cNvSpPr/>
          <p:nvPr/>
        </p:nvSpPr>
        <p:spPr>
          <a:xfrm>
            <a:off x="3048000" y="2895600"/>
            <a:ext cx="390036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 cap="none">
                <a:solidFill>
                  <a:srgbClr val="F4F0E2"/>
                </a:solidFill>
                <a:latin typeface="Arial"/>
                <a:ea typeface="Arial"/>
                <a:cs typeface="Arial"/>
                <a:sym typeface="Arial"/>
              </a:rPr>
              <a:t>Thank You 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"/>
          <p:cNvSpPr txBox="1"/>
          <p:nvPr>
            <p:ph type="title"/>
          </p:nvPr>
        </p:nvSpPr>
        <p:spPr>
          <a:xfrm>
            <a:off x="685800" y="838200"/>
            <a:ext cx="754538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Healthcare Technologies</a:t>
            </a:r>
            <a:endParaRPr/>
          </a:p>
        </p:txBody>
      </p:sp>
      <p:sp>
        <p:nvSpPr>
          <p:cNvPr id="133" name="Google Shape;133;p4"/>
          <p:cNvSpPr txBox="1"/>
          <p:nvPr>
            <p:ph idx="1" type="body"/>
          </p:nvPr>
        </p:nvSpPr>
        <p:spPr>
          <a:xfrm>
            <a:off x="457200" y="1905000"/>
            <a:ext cx="81534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/>
              <a:t>Healthcare technologies can be regarded as the integration of technologies of medical sensors, mobile computing, and wireless communications into a system of medical assistance.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 txBox="1"/>
          <p:nvPr>
            <p:ph type="title"/>
          </p:nvPr>
        </p:nvSpPr>
        <p:spPr>
          <a:xfrm>
            <a:off x="1143000" y="685800"/>
            <a:ext cx="6553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Application Examples</a:t>
            </a:r>
            <a:endParaRPr sz="3200"/>
          </a:p>
        </p:txBody>
      </p:sp>
      <p:sp>
        <p:nvSpPr>
          <p:cNvPr id="139" name="Google Shape;139;p5"/>
          <p:cNvSpPr txBox="1"/>
          <p:nvPr>
            <p:ph idx="1" type="body"/>
          </p:nvPr>
        </p:nvSpPr>
        <p:spPr>
          <a:xfrm>
            <a:off x="457200" y="1828800"/>
            <a:ext cx="8382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lang="en-US" sz="2800">
                <a:solidFill>
                  <a:schemeClr val="dk2"/>
                </a:solidFill>
              </a:rPr>
              <a:t>Monitoring of patient’s vital signs</a:t>
            </a:r>
            <a:endParaRPr/>
          </a:p>
          <a:p>
            <a:pPr indent="-455613" lvl="1" marL="1027113" rtl="0" algn="just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Diabetes	</a:t>
            </a:r>
            <a:endParaRPr/>
          </a:p>
          <a:p>
            <a:pPr indent="-455613" lvl="1" marL="1027113" rtl="0" algn="just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Asthma</a:t>
            </a:r>
            <a:endParaRPr/>
          </a:p>
          <a:p>
            <a:pPr indent="-455613" lvl="1" marL="1027113" rtl="0" algn="just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Hypertension</a:t>
            </a:r>
            <a:endParaRPr/>
          </a:p>
          <a:p>
            <a:pPr indent="-455613" lvl="1" marL="1027113" rtl="0" algn="just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ECG</a:t>
            </a:r>
            <a:endParaRPr/>
          </a:p>
          <a:p>
            <a:pPr indent="-457200" lvl="0" marL="457200" rtl="0" algn="just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lang="en-US" sz="2800">
                <a:solidFill>
                  <a:schemeClr val="dk2"/>
                </a:solidFill>
              </a:rPr>
              <a:t>Predictive usage in order to minimize the needs for medication </a:t>
            </a:r>
            <a:endParaRPr/>
          </a:p>
          <a:p>
            <a:pPr indent="-457200" lvl="0" marL="457200" rtl="0" algn="just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lang="en-US" sz="2800">
                <a:solidFill>
                  <a:schemeClr val="dk2"/>
                </a:solidFill>
              </a:rPr>
              <a:t>Improving the quality of life </a:t>
            </a:r>
            <a:endParaRPr/>
          </a:p>
          <a:p>
            <a:pPr indent="-279400" lvl="0" marL="457200" rtl="0" algn="just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/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Potential Benefits</a:t>
            </a:r>
            <a:endParaRPr/>
          </a:p>
        </p:txBody>
      </p:sp>
      <p:sp>
        <p:nvSpPr>
          <p:cNvPr id="146" name="Google Shape;146;p6"/>
          <p:cNvSpPr txBox="1"/>
          <p:nvPr>
            <p:ph idx="1" type="body"/>
          </p:nvPr>
        </p:nvSpPr>
        <p:spPr>
          <a:xfrm>
            <a:off x="228601" y="1844675"/>
            <a:ext cx="845820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chemeClr val="dk2"/>
                </a:solidFill>
              </a:rPr>
              <a:t>Increasing the physician productivity and efficiency. </a:t>
            </a:r>
            <a:endParaRPr/>
          </a:p>
          <a:p>
            <a:pPr indent="-342900" lvl="0" marL="342900" rtl="0" algn="just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chemeClr val="dk2"/>
                </a:solidFill>
              </a:rPr>
              <a:t>Wireless sensors enable the patients’ freedom of movements and therefore promote new ways of monitoring the patient.</a:t>
            </a:r>
            <a:endParaRPr/>
          </a:p>
          <a:p>
            <a:pPr indent="-342900" lvl="0" marL="342900" rtl="0" algn="just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chemeClr val="dk2"/>
                </a:solidFill>
              </a:rPr>
              <a:t>Providing clinicians remote access to patient’s information eliminates the need to manually locate and search through patient’s data.</a:t>
            </a:r>
            <a:endParaRPr/>
          </a:p>
          <a:p>
            <a:pPr indent="-342900" lvl="0" marL="342900" rtl="0" algn="just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chemeClr val="dk2"/>
                </a:solidFill>
              </a:rPr>
              <a:t>Enabling telemonitoring in emergency scenarios and making remote diagnosis possible.</a:t>
            </a:r>
            <a:endParaRPr/>
          </a:p>
          <a:p>
            <a:pPr indent="-190500" lvl="0" marL="342900" rtl="0" algn="just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"/>
          <p:cNvSpPr txBox="1"/>
          <p:nvPr>
            <p:ph type="title"/>
          </p:nvPr>
        </p:nvSpPr>
        <p:spPr>
          <a:xfrm>
            <a:off x="762000" y="457200"/>
            <a:ext cx="7793037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Body Area Sensor Network</a:t>
            </a:r>
            <a:endParaRPr sz="3200"/>
          </a:p>
        </p:txBody>
      </p:sp>
      <p:pic>
        <p:nvPicPr>
          <p:cNvPr id="152" name="Google Shape;152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981200"/>
            <a:ext cx="4075112" cy="31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7"/>
          <p:cNvSpPr txBox="1"/>
          <p:nvPr>
            <p:ph idx="2" type="body"/>
          </p:nvPr>
        </p:nvSpPr>
        <p:spPr>
          <a:xfrm>
            <a:off x="4227512" y="2133600"/>
            <a:ext cx="4916488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Started at 1995 as Wireless Personal Area Network</a:t>
            </a:r>
            <a:endParaRPr/>
          </a:p>
          <a:p>
            <a:pPr indent="-285750" lvl="0" marL="2857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Wearable or implantable sensors</a:t>
            </a:r>
            <a:endParaRPr/>
          </a:p>
          <a:p>
            <a:pPr indent="-285750" lvl="0" marL="2857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Usually Bio Sensors for sensing physiological data</a:t>
            </a:r>
            <a:endParaRPr/>
          </a:p>
          <a:p>
            <a:pPr indent="-285750" lvl="0" marL="2857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Routing takes place through control unit or via sensors itself (Smart Sensors)</a:t>
            </a:r>
            <a:endParaRPr/>
          </a:p>
          <a:p>
            <a:pPr indent="-285750" lvl="0" marL="2857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Uses Low power chargeable battery operated circuits</a:t>
            </a:r>
            <a:endParaRPr/>
          </a:p>
          <a:p>
            <a:pPr indent="-285750" lvl="0" marL="2857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Computer Assisted early detection of medical symptoms</a:t>
            </a:r>
            <a:endParaRPr/>
          </a:p>
          <a:p>
            <a:pPr indent="-285750" lvl="0" marL="2857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So far used in diagnosing  Cardio and Diabetic patient</a:t>
            </a:r>
            <a:endParaRPr/>
          </a:p>
          <a:p>
            <a:pPr indent="-184150" lvl="0" marL="2857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/>
          </a:p>
          <a:p>
            <a:pPr indent="-107950" lvl="0" marL="2857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/>
          <p:nvPr>
            <p:ph type="title"/>
          </p:nvPr>
        </p:nvSpPr>
        <p:spPr>
          <a:xfrm>
            <a:off x="2286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How to sense data?</a:t>
            </a:r>
            <a:endParaRPr/>
          </a:p>
        </p:txBody>
      </p:sp>
      <p:sp>
        <p:nvSpPr>
          <p:cNvPr descr="Image result for libilium healthcare kit" id="159" name="Google Shape;159;p8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1676400"/>
            <a:ext cx="3894463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libilium healthcare kit" id="161" name="Google Shape;16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1600" y="1752600"/>
            <a:ext cx="3385893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libilium healthcare kit" id="162" name="Google Shape;162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71600" y="4267200"/>
            <a:ext cx="502920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Electronic Components of IoT</a:t>
            </a:r>
            <a:endParaRPr/>
          </a:p>
        </p:txBody>
      </p:sp>
      <p:sp>
        <p:nvSpPr>
          <p:cNvPr id="168" name="Google Shape;168;p9"/>
          <p:cNvSpPr txBox="1"/>
          <p:nvPr>
            <p:ph idx="1" type="body"/>
          </p:nvPr>
        </p:nvSpPr>
        <p:spPr>
          <a:xfrm>
            <a:off x="152400" y="1600200"/>
            <a:ext cx="41910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Control Units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Sensors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Communication Modules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Actuators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Power Sources</a:t>
            </a:r>
            <a:endParaRPr/>
          </a:p>
        </p:txBody>
      </p:sp>
      <p:sp>
        <p:nvSpPr>
          <p:cNvPr descr="Image result for control units" id="169" name="Google Shape;169;p9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7600" y="1447800"/>
            <a:ext cx="762000" cy="496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49775" y="1371600"/>
            <a:ext cx="860425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descr="Image result for raspberry pi" id="172" name="Google Shape;172;p9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86400" y="1066800"/>
            <a:ext cx="995363" cy="995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53000" y="4876800"/>
            <a:ext cx="739775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descr="Image result for esp board" id="175" name="Google Shape;175;p9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77000" y="1343025"/>
            <a:ext cx="881063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descr="Image result for sensors" id="177" name="Google Shape;177;p9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38900" y="2343150"/>
            <a:ext cx="2476500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ommunication modules" id="179" name="Google Shape;179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91000" y="30480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ommunication modules" id="180" name="Google Shape;180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05400" y="304800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descr="Image result for wifi communication modules" id="181" name="Google Shape;181;p9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p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786312" y="3962400"/>
            <a:ext cx="700088" cy="523875"/>
          </a:xfrm>
          <a:prstGeom prst="rect">
            <a:avLst/>
          </a:prstGeom>
          <a:noFill/>
          <a:ln>
            <a:noFill/>
          </a:ln>
        </p:spPr>
      </p:pic>
      <p:sp>
        <p:nvSpPr>
          <p:cNvPr descr="Image result for actuators" id="183" name="Google Shape;183;p9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p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8600" y="4343400"/>
            <a:ext cx="1295400" cy="12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600200" y="4267200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power sources battery" id="186" name="Google Shape;186;p9"/>
          <p:cNvPicPr preferRelativeResize="0"/>
          <p:nvPr/>
        </p:nvPicPr>
        <p:blipFill rotWithShape="1">
          <a:blip r:embed="rId14">
            <a:alphaModFix/>
          </a:blip>
          <a:srcRect b="32125" l="0" r="23810" t="0"/>
          <a:stretch/>
        </p:blipFill>
        <p:spPr>
          <a:xfrm>
            <a:off x="5943600" y="4724400"/>
            <a:ext cx="1066800" cy="950913"/>
          </a:xfrm>
          <a:prstGeom prst="rect">
            <a:avLst/>
          </a:prstGeom>
          <a:noFill/>
          <a:ln>
            <a:noFill/>
          </a:ln>
        </p:spPr>
      </p:pic>
      <p:sp>
        <p:nvSpPr>
          <p:cNvPr descr="Image result for power sources battery 9v" id="187" name="Google Shape;187;p9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086600" y="4629150"/>
            <a:ext cx="1866900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lassical_Cryptography_AnnaUniv27.12.21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Staff</dc:creator>
</cp:coreProperties>
</file>